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8" r:id="rId3"/>
    <p:sldId id="269" r:id="rId4"/>
    <p:sldId id="280" r:id="rId5"/>
    <p:sldId id="257" r:id="rId6"/>
    <p:sldId id="258" r:id="rId7"/>
    <p:sldId id="281" r:id="rId8"/>
    <p:sldId id="260" r:id="rId9"/>
    <p:sldId id="259" r:id="rId10"/>
    <p:sldId id="266" r:id="rId11"/>
    <p:sldId id="283" r:id="rId12"/>
    <p:sldId id="261" r:id="rId13"/>
    <p:sldId id="262" r:id="rId14"/>
    <p:sldId id="263" r:id="rId15"/>
    <p:sldId id="264" r:id="rId16"/>
    <p:sldId id="265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197B-A485-4B98-8EA4-E91BA38853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6EA4-180F-4873-ABB1-C58153E1BD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306197B-A485-4B98-8EA4-E91BA38853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B5F6EA4-180F-4873-ABB1-C58153E1BD92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6.xml"/><Relationship Id="rId6" Type="http://schemas.openxmlformats.org/officeDocument/2006/relationships/image" Target="../media/image2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.xml"/><Relationship Id="rId6" Type="http://schemas.microsoft.com/office/2007/relationships/hdphoto" Target="../media/image8.png"/><Relationship Id="rId5" Type="http://schemas.openxmlformats.org/officeDocument/2006/relationships/image" Target="../media/image7.png"/><Relationship Id="rId4" Type="http://schemas.microsoft.com/office/2007/relationships/hdphoto" Target="../media/image6.png"/><Relationship Id="rId3" Type="http://schemas.openxmlformats.org/officeDocument/2006/relationships/image" Target="../media/image5.png"/><Relationship Id="rId2" Type="http://schemas.microsoft.com/office/2007/relationships/hdphoto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694940" y="2623185"/>
            <a:ext cx="9494520" cy="8299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zh-CN" sz="4800">
                <a:latin typeface="微软雅黑" panose="020B0503020204020204" charset="-122"/>
                <a:ea typeface="微软雅黑" panose="020B0503020204020204" charset="-122"/>
              </a:rPr>
              <a:t>奇奇工作日志操作手册</a:t>
            </a:r>
            <a:endParaRPr lang="zh-CN" altLang="zh-CN" sz="48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815965" y="3735070"/>
            <a:ext cx="2647950" cy="583565"/>
            <a:chOff x="9399" y="5657"/>
            <a:chExt cx="4170" cy="919"/>
          </a:xfrm>
        </p:grpSpPr>
        <p:sp>
          <p:nvSpPr>
            <p:cNvPr id="2" name="文本框 1"/>
            <p:cNvSpPr txBox="1"/>
            <p:nvPr/>
          </p:nvSpPr>
          <p:spPr>
            <a:xfrm>
              <a:off x="10058" y="5657"/>
              <a:ext cx="284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3200">
                  <a:latin typeface="微软雅黑" panose="020B0503020204020204" charset="-122"/>
                  <a:ea typeface="微软雅黑" panose="020B0503020204020204" charset="-122"/>
                </a:rPr>
                <a:t>普通会员</a:t>
              </a:r>
              <a:endParaRPr lang="zh-CN" altLang="en-US" sz="320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9399" y="5966"/>
              <a:ext cx="300" cy="3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3269" y="5966"/>
              <a:ext cx="300" cy="3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19810" y="1770380"/>
            <a:ext cx="3019425" cy="3019425"/>
            <a:chOff x="1606" y="2788"/>
            <a:chExt cx="4755" cy="4755"/>
          </a:xfrm>
        </p:grpSpPr>
        <p:pic>
          <p:nvPicPr>
            <p:cNvPr id="4" name="图片 3" descr="keylog_icon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36" y="2806"/>
              <a:ext cx="4707" cy="470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圆角矩形 8"/>
            <p:cNvSpPr/>
            <p:nvPr/>
          </p:nvSpPr>
          <p:spPr>
            <a:xfrm>
              <a:off x="1606" y="2788"/>
              <a:ext cx="4755" cy="4755"/>
            </a:xfrm>
            <a:prstGeom prst="roundRect">
              <a:avLst>
                <a:gd name="adj" fmla="val 13522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75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350" y="2845435"/>
            <a:ext cx="12179300" cy="8299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p>
            <a:pPr algn="ctr"/>
            <a:endParaRPr lang="zh-CN" altLang="zh-CN" sz="4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69795" y="2939415"/>
            <a:ext cx="7828280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zh-CN" sz="3600">
                <a:latin typeface="微软雅黑" panose="020B0503020204020204" charset="-122"/>
                <a:ea typeface="微软雅黑" panose="020B0503020204020204" charset="-122"/>
              </a:rPr>
              <a:t>第三步：</a:t>
            </a:r>
            <a:r>
              <a:rPr lang="zh-CN" altLang="zh-CN" sz="3600" b="1">
                <a:latin typeface="微软雅黑" panose="020B0503020204020204" charset="-122"/>
                <a:ea typeface="微软雅黑" panose="020B0503020204020204" charset="-122"/>
              </a:rPr>
              <a:t>写日志</a:t>
            </a:r>
            <a:endParaRPr lang="zh-CN" altLang="zh-CN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0" name=" 220"/>
          <p:cNvSpPr/>
          <p:nvPr/>
        </p:nvSpPr>
        <p:spPr>
          <a:xfrm>
            <a:off x="313055" y="33528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7830" y="412750"/>
            <a:ext cx="208026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使用产品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写日志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8305" y="1159510"/>
            <a:ext cx="7117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zh-CN" sz="1400">
                <a:latin typeface="微软雅黑" panose="020B0503020204020204" charset="-122"/>
                <a:ea typeface="微软雅黑" panose="020B0503020204020204" charset="-122"/>
              </a:rPr>
              <a:t>点击系统下面写日志的图标，或者日志列表里的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写日志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都可以进入日志的提交页面。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620" y="2114550"/>
            <a:ext cx="2159635" cy="37953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565" y="2114550"/>
            <a:ext cx="2244725" cy="22447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925" y="2063750"/>
            <a:ext cx="2469515" cy="438531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323080" y="3626485"/>
            <a:ext cx="51054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 143"/>
          <p:cNvSpPr/>
          <p:nvPr/>
        </p:nvSpPr>
        <p:spPr>
          <a:xfrm>
            <a:off x="6062980" y="3626485"/>
            <a:ext cx="897255" cy="334010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64715" y="5448300"/>
            <a:ext cx="510540" cy="4616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469255" y="3368040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点击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39770" y="5510530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点击</a:t>
            </a:r>
            <a:endParaRPr lang="zh-CN" altLang="en-US" sz="1600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>
            <a:endCxn id="16" idx="1"/>
          </p:cNvCxnSpPr>
          <p:nvPr/>
        </p:nvCxnSpPr>
        <p:spPr>
          <a:xfrm flipV="1">
            <a:off x="2836545" y="5679440"/>
            <a:ext cx="403225" cy="450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5281930" y="3705225"/>
            <a:ext cx="187325" cy="68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 220"/>
          <p:cNvSpPr/>
          <p:nvPr/>
        </p:nvSpPr>
        <p:spPr>
          <a:xfrm>
            <a:off x="313055" y="33528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1795" y="412750"/>
            <a:ext cx="314706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使用产品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写日志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上传图片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3055" y="1059180"/>
            <a:ext cx="2138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点击日志提交页面下面的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5" y="1752600"/>
            <a:ext cx="2515870" cy="44430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735" y="1070610"/>
            <a:ext cx="295275" cy="2952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16860" y="1064895"/>
            <a:ext cx="94780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PC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端可以选择本地的图片，手机端可以选择手机照片里的图片也可以直接拍照上传。图片最多上传九张，可以删除。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691640"/>
            <a:ext cx="2437130" cy="4309110"/>
          </a:xfrm>
          <a:prstGeom prst="rect">
            <a:avLst/>
          </a:prstGeom>
        </p:spPr>
      </p:pic>
      <p:sp>
        <p:nvSpPr>
          <p:cNvPr id="15" name=" 143"/>
          <p:cNvSpPr/>
          <p:nvPr/>
        </p:nvSpPr>
        <p:spPr>
          <a:xfrm>
            <a:off x="2909570" y="3515995"/>
            <a:ext cx="646430" cy="240665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870" y="1752600"/>
            <a:ext cx="2386965" cy="42481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3595" y="1710690"/>
            <a:ext cx="2445385" cy="4290060"/>
          </a:xfrm>
          <a:prstGeom prst="rect">
            <a:avLst/>
          </a:prstGeom>
        </p:spPr>
      </p:pic>
      <p:sp>
        <p:nvSpPr>
          <p:cNvPr id="14" name=" 143"/>
          <p:cNvSpPr/>
          <p:nvPr/>
        </p:nvSpPr>
        <p:spPr>
          <a:xfrm>
            <a:off x="6047740" y="3608705"/>
            <a:ext cx="646430" cy="240665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 143"/>
          <p:cNvSpPr/>
          <p:nvPr/>
        </p:nvSpPr>
        <p:spPr>
          <a:xfrm>
            <a:off x="9093835" y="3659505"/>
            <a:ext cx="646430" cy="240665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91795" y="5825490"/>
            <a:ext cx="21272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91795" y="5457190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160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endParaRPr lang="zh-CN" altLang="zh-CN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" name=" 220"/>
          <p:cNvSpPr/>
          <p:nvPr/>
        </p:nvSpPr>
        <p:spPr>
          <a:xfrm>
            <a:off x="313055" y="33528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1795" y="412750"/>
            <a:ext cx="314706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使用产品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写日志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备注说明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3055" y="1001395"/>
            <a:ext cx="6761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每篇日子，用户可以通过文字、进度条以及饼状图来对日志进行备注说明。点击图标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4050" y="992505"/>
            <a:ext cx="295275" cy="3238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383145" y="100076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系统弹出备注说明的操作页面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445" y="858520"/>
            <a:ext cx="1401445" cy="5810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09245" y="1316355"/>
            <a:ext cx="2138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点击相应图标进行操作。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820" y="1998980"/>
            <a:ext cx="2225040" cy="390588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295" y="1998980"/>
            <a:ext cx="2207260" cy="390017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4345" y="1998980"/>
            <a:ext cx="2299970" cy="4064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143250" y="3947795"/>
            <a:ext cx="9201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latin typeface="微软雅黑" panose="020B0503020204020204" charset="-122"/>
                <a:ea typeface="微软雅黑" panose="020B0503020204020204" charset="-122"/>
              </a:rPr>
              <a:t>文字说明</a:t>
            </a:r>
            <a:endParaRPr lang="zh-CN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7725410" y="3739515"/>
            <a:ext cx="3238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042275" y="3601720"/>
            <a:ext cx="10902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latin typeface="微软雅黑" panose="020B0503020204020204" charset="-122"/>
                <a:ea typeface="微软雅黑" panose="020B0503020204020204" charset="-122"/>
              </a:rPr>
              <a:t>进度条说明</a:t>
            </a:r>
            <a:endParaRPr lang="zh-CN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52285" y="4308475"/>
            <a:ext cx="21272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7" name="直接箭头连接符 26"/>
          <p:cNvCxnSpPr>
            <a:stCxn id="26" idx="2"/>
          </p:cNvCxnSpPr>
          <p:nvPr/>
        </p:nvCxnSpPr>
        <p:spPr>
          <a:xfrm>
            <a:off x="6968490" y="4613275"/>
            <a:ext cx="374650" cy="284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7342505" y="4759960"/>
            <a:ext cx="1090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latin typeface="微软雅黑" panose="020B0503020204020204" charset="-122"/>
                <a:ea typeface="微软雅黑" panose="020B0503020204020204" charset="-122"/>
              </a:rPr>
              <a:t>拖动更改进度数据</a:t>
            </a:r>
            <a:endParaRPr lang="zh-CN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 flipH="1" flipV="1">
            <a:off x="9444355" y="3533775"/>
            <a:ext cx="1021080" cy="205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0" name="直接箭头连接符 29"/>
          <p:cNvCxnSpPr>
            <a:stCxn id="29" idx="0"/>
          </p:cNvCxnSpPr>
          <p:nvPr/>
        </p:nvCxnSpPr>
        <p:spPr>
          <a:xfrm>
            <a:off x="9964420" y="3738880"/>
            <a:ext cx="6350" cy="417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9502775" y="4156710"/>
            <a:ext cx="12033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latin typeface="微软雅黑" panose="020B0503020204020204" charset="-122"/>
                <a:ea typeface="微软雅黑" panose="020B0503020204020204" charset="-122"/>
              </a:rPr>
              <a:t>饼图区块说明</a:t>
            </a:r>
            <a:endParaRPr lang="zh-CN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/>
        </p:nvSpPr>
        <p:spPr>
          <a:xfrm flipH="1" flipV="1">
            <a:off x="10550525" y="3533775"/>
            <a:ext cx="1021080" cy="205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3" name="直接箭头连接符 32"/>
          <p:cNvCxnSpPr/>
          <p:nvPr/>
        </p:nvCxnSpPr>
        <p:spPr>
          <a:xfrm>
            <a:off x="11146790" y="3743325"/>
            <a:ext cx="6350" cy="417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0839450" y="4156710"/>
            <a:ext cx="1151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latin typeface="微软雅黑" panose="020B0503020204020204" charset="-122"/>
                <a:ea typeface="微软雅黑" panose="020B0503020204020204" charset="-122"/>
              </a:rPr>
              <a:t>饼图区块数值</a:t>
            </a:r>
            <a:endParaRPr lang="zh-CN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 flipH="1" flipV="1">
            <a:off x="9364980" y="3813175"/>
            <a:ext cx="418465" cy="269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7" name="直接箭头连接符 36"/>
          <p:cNvCxnSpPr>
            <a:stCxn id="36" idx="3"/>
          </p:cNvCxnSpPr>
          <p:nvPr/>
        </p:nvCxnSpPr>
        <p:spPr>
          <a:xfrm flipH="1">
            <a:off x="9016365" y="3947795"/>
            <a:ext cx="358140" cy="924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8530590" y="4852670"/>
            <a:ext cx="1515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latin typeface="微软雅黑" panose="020B0503020204020204" charset="-122"/>
                <a:ea typeface="微软雅黑" panose="020B0503020204020204" charset="-122"/>
              </a:rPr>
              <a:t>增加新的饼图区块</a:t>
            </a:r>
            <a:endParaRPr lang="zh-CN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795" y="1997710"/>
            <a:ext cx="2376805" cy="419798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8020" y="5822950"/>
            <a:ext cx="200660" cy="276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91795" y="6195695"/>
            <a:ext cx="10121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600">
                <a:latin typeface="微软雅黑" panose="020B0503020204020204" charset="-122"/>
                <a:ea typeface="微软雅黑" panose="020B0503020204020204" charset="-122"/>
              </a:rPr>
              <a:t>点击弹出</a:t>
            </a:r>
            <a:endParaRPr lang="zh-CN" altLang="zh-CN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5389245"/>
            <a:ext cx="878205" cy="363855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22" name="直接箭头连接符 21"/>
          <p:cNvCxnSpPr/>
          <p:nvPr/>
        </p:nvCxnSpPr>
        <p:spPr>
          <a:xfrm flipV="1">
            <a:off x="1128395" y="3876675"/>
            <a:ext cx="2119630" cy="1581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1400175" y="4082415"/>
            <a:ext cx="4352925" cy="139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1666875" y="5314950"/>
            <a:ext cx="7905750" cy="240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" name=" 220"/>
          <p:cNvSpPr/>
          <p:nvPr/>
        </p:nvSpPr>
        <p:spPr>
          <a:xfrm>
            <a:off x="313055" y="33528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1795" y="412750"/>
            <a:ext cx="314706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使用产品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写日志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提交位置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3055" y="943610"/>
            <a:ext cx="5872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写完日志，用户可以选择当前日志是在什么地方录入的。点击页面下面的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7750" y="943610"/>
            <a:ext cx="20955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290945" y="951865"/>
            <a:ext cx="5754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系统弹出离你最近的地点列表，选择一条合适的地点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zh-CN" sz="1400">
                <a:latin typeface="微软雅黑" panose="020B0503020204020204" charset="-122"/>
                <a:ea typeface="微软雅黑" panose="020B0503020204020204" charset="-122"/>
              </a:rPr>
              <a:t>尽量手机端使用该</a:t>
            </a:r>
            <a:endParaRPr lang="zh-CN" altLang="zh-CN" sz="14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405" y="1561465"/>
            <a:ext cx="2446020" cy="436372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13055" y="116713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功能）。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1623060"/>
            <a:ext cx="2427605" cy="430212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994410" y="5620385"/>
            <a:ext cx="21272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 143"/>
          <p:cNvSpPr/>
          <p:nvPr/>
        </p:nvSpPr>
        <p:spPr>
          <a:xfrm>
            <a:off x="3849370" y="3308985"/>
            <a:ext cx="646430" cy="240665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4715" y="5283200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160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endParaRPr lang="zh-CN" altLang="zh-CN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" name=" 220"/>
          <p:cNvSpPr/>
          <p:nvPr/>
        </p:nvSpPr>
        <p:spPr>
          <a:xfrm>
            <a:off x="313055" y="33528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1795" y="412750"/>
            <a:ext cx="314706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使用产品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写日志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保存日志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7015" y="1001395"/>
            <a:ext cx="1960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写完日志后，可以点击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6620" y="975995"/>
            <a:ext cx="1019175" cy="3238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244850" y="1001395"/>
            <a:ext cx="864362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来保存自己所写的日志内容。如果忘记点击保存，系统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分钟后回自动保存。保存的日志，下次再次登录系统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8595" y="1299845"/>
            <a:ext cx="85610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原来写的日志内容还显示，用户可以直接对其编辑修改。最后别忘了</a:t>
            </a:r>
            <a:r>
              <a:rPr lang="en-US" altLang="zh-CN" sz="1400" b="1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r>
              <a:rPr lang="en-US" altLang="zh-CN" sz="1400" b="1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完成本次日志书写！！！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95" y="2125172"/>
            <a:ext cx="2310765" cy="405828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20215" y="5878657"/>
            <a:ext cx="74993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880870" y="5541472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160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endParaRPr lang="zh-CN" altLang="zh-CN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63190" y="1925147"/>
            <a:ext cx="749935" cy="800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554894" y="2784936"/>
            <a:ext cx="246599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点击，完成本次日志书写！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7627" b="6273"/>
          <a:stretch>
            <a:fillRect/>
          </a:stretch>
        </p:blipFill>
        <p:spPr bwMode="auto">
          <a:xfrm>
            <a:off x="5423626" y="2057400"/>
            <a:ext cx="3567974" cy="419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文本框 4"/>
          <p:cNvSpPr txBox="1"/>
          <p:nvPr/>
        </p:nvSpPr>
        <p:spPr>
          <a:xfrm>
            <a:off x="9077614" y="2061036"/>
            <a:ext cx="216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日志样例参考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6880860" y="2362200"/>
            <a:ext cx="2567940" cy="4724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6"/>
          <p:cNvSpPr txBox="1"/>
          <p:nvPr/>
        </p:nvSpPr>
        <p:spPr>
          <a:xfrm>
            <a:off x="9517376" y="269938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</a:rPr>
              <a:t>文字工作汇报</a:t>
            </a:r>
            <a:endParaRPr lang="zh-CN" altLang="en-US" sz="1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6949440" y="2910840"/>
            <a:ext cx="2489835" cy="4800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9"/>
          <p:cNvSpPr txBox="1"/>
          <p:nvPr/>
        </p:nvSpPr>
        <p:spPr>
          <a:xfrm>
            <a:off x="9509756" y="3258503"/>
            <a:ext cx="15376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</a:rPr>
              <a:t>图片（最多展示</a:t>
            </a:r>
            <a:r>
              <a:rPr lang="en-US" altLang="zh-CN" sz="1100" dirty="0" smtClean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</a:rPr>
              <a:t>张）</a:t>
            </a:r>
            <a:endParaRPr lang="zh-CN" altLang="en-US" sz="1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7086600" y="3307080"/>
            <a:ext cx="2362200" cy="518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1"/>
          <p:cNvSpPr txBox="1"/>
          <p:nvPr/>
        </p:nvSpPr>
        <p:spPr>
          <a:xfrm>
            <a:off x="9516425" y="369760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</a:rPr>
              <a:t>特别文字说明</a:t>
            </a:r>
            <a:endParaRPr lang="zh-CN" altLang="en-US" sz="1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7071360" y="3726180"/>
            <a:ext cx="2362200" cy="4953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3"/>
          <p:cNvSpPr txBox="1"/>
          <p:nvPr/>
        </p:nvSpPr>
        <p:spPr>
          <a:xfrm>
            <a:off x="9517380" y="4107180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</a:rPr>
              <a:t>项目进度条</a:t>
            </a:r>
            <a:endParaRPr lang="zh-CN" altLang="en-US" sz="1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7589520" y="4777740"/>
            <a:ext cx="1844040" cy="914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511654" y="4730114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</a:rPr>
              <a:t>饼状分析图</a:t>
            </a:r>
            <a:endParaRPr lang="zh-CN" altLang="en-US" sz="1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 flipV="1">
            <a:off x="7040880" y="5341620"/>
            <a:ext cx="23622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511654" y="522541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</a:rPr>
              <a:t>坐标定位</a:t>
            </a:r>
            <a:endParaRPr lang="zh-CN" altLang="en-US" sz="1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685415" y="2444750"/>
            <a:ext cx="9494520" cy="15684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zh-CN" sz="4800">
                <a:latin typeface="微软雅黑" panose="020B0503020204020204" charset="-122"/>
                <a:ea typeface="微软雅黑" panose="020B0503020204020204" charset="-122"/>
              </a:rPr>
              <a:t>以下内容为：奇奇工作日志</a:t>
            </a:r>
            <a:endParaRPr lang="zh-CN" altLang="zh-CN" sz="480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zh-CN" sz="4800" b="1">
                <a:solidFill>
                  <a:srgbClr val="F55C54"/>
                </a:solidFill>
                <a:latin typeface="微软雅黑" panose="020B0503020204020204" charset="-122"/>
                <a:ea typeface="微软雅黑" panose="020B0503020204020204" charset="-122"/>
              </a:rPr>
              <a:t>普通会员</a:t>
            </a:r>
            <a:r>
              <a:rPr lang="zh-CN" altLang="zh-CN" sz="4800">
                <a:latin typeface="微软雅黑" panose="020B0503020204020204" charset="-122"/>
                <a:ea typeface="微软雅黑" panose="020B0503020204020204" charset="-122"/>
              </a:rPr>
              <a:t>  操管说明</a:t>
            </a:r>
            <a:endParaRPr lang="zh-CN" altLang="zh-CN" sz="4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350" y="2845435"/>
            <a:ext cx="12179300" cy="8299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p>
            <a:pPr algn="ctr"/>
            <a:endParaRPr lang="zh-CN" altLang="zh-CN" sz="4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69795" y="2939415"/>
            <a:ext cx="7828280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zh-CN" sz="3600">
                <a:latin typeface="微软雅黑" panose="020B0503020204020204" charset="-122"/>
                <a:ea typeface="微软雅黑" panose="020B0503020204020204" charset="-122"/>
              </a:rPr>
              <a:t>第一步：登录</a:t>
            </a:r>
            <a:r>
              <a:rPr lang="zh-CN" altLang="zh-CN" sz="3600" b="1">
                <a:latin typeface="微软雅黑" panose="020B0503020204020204" charset="-122"/>
                <a:ea typeface="微软雅黑" panose="020B0503020204020204" charset="-122"/>
              </a:rPr>
              <a:t>注册</a:t>
            </a:r>
            <a:endParaRPr lang="zh-CN" altLang="zh-CN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0" name=" 220"/>
          <p:cNvSpPr/>
          <p:nvPr/>
        </p:nvSpPr>
        <p:spPr>
          <a:xfrm>
            <a:off x="313055" y="35179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855" y="429260"/>
            <a:ext cx="240792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产品介绍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----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普通会员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3055" y="1403350"/>
            <a:ext cx="112147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奇奇工作日志是一个快捷式的软件，它主要功能就是快速在线写日志、审核日志以及统计日志。奇奇工作日志分为三个版本：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WEBAPP</a:t>
            </a:r>
            <a:r>
              <a:rPr lang="zh-CN" altLang="zh-CN" sz="140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APP</a:t>
            </a:r>
            <a:b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Android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版、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IOS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版）。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timg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</a:extLst>
          </a:blip>
          <a:srcRect/>
          <a:stretch>
            <a:fillRect/>
          </a:stretch>
        </p:blipFill>
        <p:spPr>
          <a:xfrm>
            <a:off x="1141730" y="2263140"/>
            <a:ext cx="2603500" cy="2603500"/>
          </a:xfrm>
          <a:prstGeom prst="rect">
            <a:avLst/>
          </a:prstGeom>
        </p:spPr>
      </p:pic>
      <p:pic>
        <p:nvPicPr>
          <p:cNvPr id="5" name="图片 4" descr="timg (3)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p:blipFill>
        <p:spPr>
          <a:xfrm>
            <a:off x="4237990" y="2077720"/>
            <a:ext cx="3364865" cy="2788920"/>
          </a:xfrm>
          <a:prstGeom prst="rect">
            <a:avLst/>
          </a:prstGeom>
        </p:spPr>
      </p:pic>
      <p:pic>
        <p:nvPicPr>
          <p:cNvPr id="8" name="图片 7" descr="timg (2)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rcRect/>
          <a:stretch>
            <a:fillRect/>
          </a:stretch>
        </p:blipFill>
        <p:spPr>
          <a:xfrm>
            <a:off x="8546465" y="2263140"/>
            <a:ext cx="3500120" cy="23317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796415" y="5104765"/>
            <a:ext cx="1141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WEBAPP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643245" y="5104765"/>
            <a:ext cx="905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APP</a:t>
            </a:r>
            <a:endParaRPr lang="zh-CN" altLang="en-US"/>
          </a:p>
        </p:txBody>
      </p:sp>
      <p:sp>
        <p:nvSpPr>
          <p:cNvPr id="15" name=" 143"/>
          <p:cNvSpPr/>
          <p:nvPr/>
        </p:nvSpPr>
        <p:spPr>
          <a:xfrm>
            <a:off x="7649210" y="3228975"/>
            <a:ext cx="897255" cy="334010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0" name=" 220"/>
          <p:cNvSpPr/>
          <p:nvPr/>
        </p:nvSpPr>
        <p:spPr>
          <a:xfrm>
            <a:off x="313055" y="35179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855" y="429260"/>
            <a:ext cx="250317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登录产品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---- WEBAPP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3055" y="1278890"/>
            <a:ext cx="117398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打开获取的登录网址，例如：http://test43.kssina.com/index.php/login?ins_code=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XXXXXX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，输入登录账号和密码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zh-CN" sz="1400">
                <a:latin typeface="微软雅黑" panose="020B0503020204020204" charset="-122"/>
                <a:ea typeface="微软雅黑" panose="020B0503020204020204" charset="-122"/>
              </a:rPr>
              <a:t>如果忘记密码，点击登录页面</a:t>
            </a:r>
            <a:endParaRPr lang="zh-CN" altLang="zh-CN" sz="14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zh-CN" sz="1400">
                <a:latin typeface="微软雅黑" panose="020B0503020204020204" charset="-122"/>
                <a:ea typeface="微软雅黑" panose="020B0503020204020204" charset="-122"/>
              </a:rPr>
              <a:t>下的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忘记密码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进行密码重置；如果没有账号，点击下面的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注册账号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先注册；如果当前账号是第一次使用产品，系统会自动提醒该账号需要审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核，等该账号被管理员审核通过后就可以登录进去使用产品了。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2060" y="2016125"/>
            <a:ext cx="2956560" cy="3895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5" y="2160270"/>
            <a:ext cx="2696210" cy="3740785"/>
          </a:xfrm>
          <a:prstGeom prst="rect">
            <a:avLst/>
          </a:prstGeom>
        </p:spPr>
      </p:pic>
      <p:sp>
        <p:nvSpPr>
          <p:cNvPr id="15" name=" 143"/>
          <p:cNvSpPr/>
          <p:nvPr/>
        </p:nvSpPr>
        <p:spPr>
          <a:xfrm>
            <a:off x="3436620" y="3705860"/>
            <a:ext cx="714375" cy="266065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935" y="2313940"/>
            <a:ext cx="3073400" cy="2787650"/>
          </a:xfrm>
          <a:prstGeom prst="rect">
            <a:avLst/>
          </a:prstGeom>
        </p:spPr>
      </p:pic>
      <p:sp>
        <p:nvSpPr>
          <p:cNvPr id="8" name=" 143"/>
          <p:cNvSpPr/>
          <p:nvPr/>
        </p:nvSpPr>
        <p:spPr>
          <a:xfrm>
            <a:off x="7840345" y="3637280"/>
            <a:ext cx="714375" cy="266065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26845" y="6068695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66410" y="596519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重置密码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74910" y="606044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注册账号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350" y="2845435"/>
            <a:ext cx="12179300" cy="8299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p>
            <a:pPr algn="ctr"/>
            <a:endParaRPr lang="zh-CN" altLang="zh-CN" sz="4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69795" y="2939415"/>
            <a:ext cx="7828280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zh-CN" sz="3600">
                <a:latin typeface="微软雅黑" panose="020B0503020204020204" charset="-122"/>
                <a:ea typeface="微软雅黑" panose="020B0503020204020204" charset="-122"/>
              </a:rPr>
              <a:t>第二步：</a:t>
            </a:r>
            <a:r>
              <a:rPr lang="zh-CN" altLang="zh-CN" sz="3600" b="1">
                <a:latin typeface="微软雅黑" panose="020B0503020204020204" charset="-122"/>
                <a:ea typeface="微软雅黑" panose="020B0503020204020204" charset="-122"/>
              </a:rPr>
              <a:t>查看编辑</a:t>
            </a:r>
            <a:endParaRPr lang="zh-CN" altLang="zh-CN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0" name=" 220"/>
          <p:cNvSpPr/>
          <p:nvPr/>
        </p:nvSpPr>
        <p:spPr>
          <a:xfrm>
            <a:off x="313055" y="35179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855" y="429260"/>
            <a:ext cx="230886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使用产品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切换日志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8305" y="1435735"/>
            <a:ext cx="8006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当前账号如果使用了多个奇奇日志，可以点击系统上面的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切换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来选择自己想要使用的日志系统。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240" y="1890395"/>
            <a:ext cx="2569210" cy="45764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745" y="1901190"/>
            <a:ext cx="2563495" cy="455549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90905" y="1973580"/>
            <a:ext cx="221361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743325" y="1901190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点击</a:t>
            </a:r>
            <a:endParaRPr lang="zh-CN" altLang="en-US" sz="1600">
              <a:solidFill>
                <a:srgbClr val="FF000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3270885" y="2044065"/>
            <a:ext cx="408940" cy="17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0" name=" 220"/>
          <p:cNvSpPr/>
          <p:nvPr/>
        </p:nvSpPr>
        <p:spPr>
          <a:xfrm>
            <a:off x="313055" y="35179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855" y="429260"/>
            <a:ext cx="230886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使用产品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---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查看日志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3055" y="1278890"/>
            <a:ext cx="1156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登录日志系统后，可以先查看自己写的所有日志，日志信息是按时间（月份）的降序排列的，点击每个月份，系统就会展示当月的所有已写的日志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以及日志的审阅状态和回复信息。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25" y="2024380"/>
            <a:ext cx="2288540" cy="40182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315" y="2024380"/>
            <a:ext cx="2244725" cy="4057650"/>
          </a:xfrm>
          <a:prstGeom prst="rect">
            <a:avLst/>
          </a:prstGeom>
        </p:spPr>
      </p:pic>
      <p:sp>
        <p:nvSpPr>
          <p:cNvPr id="15" name=" 143"/>
          <p:cNvSpPr/>
          <p:nvPr/>
        </p:nvSpPr>
        <p:spPr>
          <a:xfrm>
            <a:off x="3202305" y="3731260"/>
            <a:ext cx="897255" cy="334010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7855" y="3131820"/>
            <a:ext cx="221361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10" idx="3"/>
          </p:cNvCxnSpPr>
          <p:nvPr/>
        </p:nvCxnSpPr>
        <p:spPr>
          <a:xfrm flipV="1">
            <a:off x="2831465" y="3168650"/>
            <a:ext cx="408940" cy="115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240405" y="2831465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点击</a:t>
            </a:r>
            <a:endParaRPr lang="zh-CN" altLang="en-US" sz="16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" name=" 220"/>
          <p:cNvSpPr/>
          <p:nvPr/>
        </p:nvSpPr>
        <p:spPr>
          <a:xfrm>
            <a:off x="313055" y="335280"/>
            <a:ext cx="3242945" cy="523240"/>
          </a:xfrm>
          <a:prstGeom prst="homePlate">
            <a:avLst/>
          </a:prstGeom>
          <a:solidFill>
            <a:srgbClr val="F5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1795" y="412750"/>
            <a:ext cx="200152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编辑个人信息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3055" y="984885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点击页面左上方的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795" y="1722755"/>
            <a:ext cx="2442845" cy="43738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275" y="911225"/>
            <a:ext cx="447675" cy="3714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36495" y="967740"/>
            <a:ext cx="9250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进入个人主页面。点击页面里的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头像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或者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基本信息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就可以进入到个人信息页面，对自己的头像、名称、手机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0990" y="1274445"/>
            <a:ext cx="2316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、邮箱还有性别进行修改。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5" y="1722755"/>
            <a:ext cx="2503170" cy="43738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090" y="1722755"/>
            <a:ext cx="2296795" cy="4189730"/>
          </a:xfrm>
          <a:prstGeom prst="rect">
            <a:avLst/>
          </a:prstGeom>
        </p:spPr>
      </p:pic>
      <p:sp>
        <p:nvSpPr>
          <p:cNvPr id="16" name=" 143"/>
          <p:cNvSpPr/>
          <p:nvPr/>
        </p:nvSpPr>
        <p:spPr>
          <a:xfrm>
            <a:off x="3176270" y="3402965"/>
            <a:ext cx="646430" cy="240665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143"/>
          <p:cNvSpPr/>
          <p:nvPr/>
        </p:nvSpPr>
        <p:spPr>
          <a:xfrm>
            <a:off x="7435850" y="3513455"/>
            <a:ext cx="646430" cy="240665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2755" y="1790065"/>
            <a:ext cx="358775" cy="252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11530" y="1790065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chemeClr val="tx1"/>
                </a:solidFill>
              </a:rPr>
              <a:t>点击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42875" y="1528445"/>
            <a:ext cx="1400175" cy="7334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260850" y="3643630"/>
            <a:ext cx="2310765" cy="3003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668135" y="3643630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chemeClr val="tx1"/>
                </a:solidFill>
              </a:rPr>
              <a:t>编辑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301605" y="1634490"/>
            <a:ext cx="664845" cy="492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0966450" y="1790065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chemeClr val="tx1"/>
                </a:solidFill>
              </a:rPr>
              <a:t>保存</a:t>
            </a:r>
            <a:endParaRPr lang="zh-CN" altLang="en-US" sz="160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1590"/>
</p:tagLst>
</file>

<file path=ppt/tags/tag10.xml><?xml version="1.0" encoding="utf-8"?>
<p:tagLst xmlns:p="http://schemas.openxmlformats.org/presentationml/2006/main">
  <p:tag name="KSO_WM_TEMPLATE_CATEGORY" val="custom"/>
  <p:tag name="KSO_WM_TEMPLATE_INDEX" val="20181590"/>
</p:tagLst>
</file>

<file path=ppt/tags/tag11.xml><?xml version="1.0" encoding="utf-8"?>
<p:tagLst xmlns:p="http://schemas.openxmlformats.org/presentationml/2006/main">
  <p:tag name="KSO_WM_TEMPLATE_CATEGORY" val="custom"/>
  <p:tag name="KSO_WM_TEMPLATE_INDEX" val="20181590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1590"/>
</p:tagLst>
</file>

<file path=ppt/tags/tag13.xml><?xml version="1.0" encoding="utf-8"?>
<p:tagLst xmlns:p="http://schemas.openxmlformats.org/presentationml/2006/main">
  <p:tag name="KSO_WM_TEMPLATE_CATEGORY" val="custom"/>
  <p:tag name="KSO_WM_TEMPLATE_INDEX" val="20181590"/>
</p:tagLst>
</file>

<file path=ppt/tags/tag14.xml><?xml version="1.0" encoding="utf-8"?>
<p:tagLst xmlns:p="http://schemas.openxmlformats.org/presentationml/2006/main">
  <p:tag name="KSO_WM_TEMPLATE_CATEGORY" val="custom"/>
  <p:tag name="KSO_WM_TEMPLATE_INDEX" val="20181590"/>
</p:tagLst>
</file>

<file path=ppt/tags/tag15.xml><?xml version="1.0" encoding="utf-8"?>
<p:tagLst xmlns:p="http://schemas.openxmlformats.org/presentationml/2006/main">
  <p:tag name="KSO_WM_TEMPLATE_CATEGORY" val="custom"/>
  <p:tag name="KSO_WM_TEMPLATE_INDEX" val="20181590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1590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1590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1590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1590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0958_1"/>
  <p:tag name="KSO_WM_TEMPLATE_CATEGORY" val="custom"/>
  <p:tag name="KSO_WM_TEMPLATE_INDEX" val="20181590"/>
  <p:tag name="KSO_WM_TEMPLATE_SUBCATEGORY" val="combine"/>
  <p:tag name="KSO_WM_TEMPLATE_THUMBS_INDEX" val="1、4、5、6、12、13、21、22"/>
</p:tagLst>
</file>

<file path=ppt/tags/tag4.xml><?xml version="1.0" encoding="utf-8"?>
<p:tagLst xmlns:p="http://schemas.openxmlformats.org/presentationml/2006/main">
  <p:tag name="KSO_WM_TEMPLATE_CATEGORY" val="custom"/>
  <p:tag name="KSO_WM_TEMPLATE_INDEX" val="20181590"/>
</p:tagLst>
</file>

<file path=ppt/tags/tag5.xml><?xml version="1.0" encoding="utf-8"?>
<p:tagLst xmlns:p="http://schemas.openxmlformats.org/presentationml/2006/main">
  <p:tag name="KSO_WM_TEMPLATE_CATEGORY" val="custom"/>
  <p:tag name="KSO_WM_TEMPLATE_INDEX" val="20181590"/>
</p:tagLst>
</file>

<file path=ppt/tags/tag6.xml><?xml version="1.0" encoding="utf-8"?>
<p:tagLst xmlns:p="http://schemas.openxmlformats.org/presentationml/2006/main">
  <p:tag name="KSO_WM_TEMPLATE_CATEGORY" val="custom"/>
  <p:tag name="KSO_WM_TEMPLATE_INDEX" val="20181590"/>
</p:tagLst>
</file>

<file path=ppt/tags/tag7.xml><?xml version="1.0" encoding="utf-8"?>
<p:tagLst xmlns:p="http://schemas.openxmlformats.org/presentationml/2006/main">
  <p:tag name="KSO_WM_TEMPLATE_CATEGORY" val="custom"/>
  <p:tag name="KSO_WM_TEMPLATE_INDEX" val="20181590"/>
</p:tagLst>
</file>

<file path=ppt/tags/tag8.xml><?xml version="1.0" encoding="utf-8"?>
<p:tagLst xmlns:p="http://schemas.openxmlformats.org/presentationml/2006/main">
  <p:tag name="KSO_WM_TEMPLATE_CATEGORY" val="custom"/>
  <p:tag name="KSO_WM_TEMPLATE_INDEX" val="20181590"/>
</p:tagLst>
</file>

<file path=ppt/tags/tag9.xml><?xml version="1.0" encoding="utf-8"?>
<p:tagLst xmlns:p="http://schemas.openxmlformats.org/presentationml/2006/main">
  <p:tag name="KSO_WM_TEMPLATE_CATEGORY" val="custom"/>
  <p:tag name="KSO_WM_TEMPLATE_INDEX" val="20181590"/>
</p:tagLst>
</file>

<file path=ppt/theme/theme1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00B6B4"/>
      </a:dk2>
      <a:lt2>
        <a:srgbClr val="E7E6E6"/>
      </a:lt2>
      <a:accent1>
        <a:srgbClr val="00B6B4"/>
      </a:accent1>
      <a:accent2>
        <a:srgbClr val="FFFFF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1119</Words>
  <Application>WPS 演示</Application>
  <PresentationFormat>宽屏</PresentationFormat>
  <Paragraphs>136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黑体</vt:lpstr>
      <vt:lpstr>Calibri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lorry</dc:creator>
  <cp:lastModifiedBy>鼎联2012</cp:lastModifiedBy>
  <cp:revision>173</cp:revision>
  <dcterms:created xsi:type="dcterms:W3CDTF">2017-11-16T02:51:00Z</dcterms:created>
  <dcterms:modified xsi:type="dcterms:W3CDTF">2018-02-27T05:56:04Z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